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4"/>
  </p:notesMasterIdLst>
  <p:sldIdLst>
    <p:sldId id="256" r:id="rId2"/>
    <p:sldId id="260" r:id="rId3"/>
    <p:sldId id="257" r:id="rId4"/>
    <p:sldId id="311" r:id="rId5"/>
    <p:sldId id="312" r:id="rId6"/>
    <p:sldId id="315" r:id="rId7"/>
    <p:sldId id="313" r:id="rId8"/>
    <p:sldId id="258" r:id="rId9"/>
    <p:sldId id="268" r:id="rId10"/>
    <p:sldId id="259" r:id="rId11"/>
    <p:sldId id="314" r:id="rId12"/>
    <p:sldId id="289" r:id="rId13"/>
  </p:sldIdLst>
  <p:sldSz cx="9144000" cy="5143500" type="screen16x9"/>
  <p:notesSz cx="6858000" cy="9144000"/>
  <p:embeddedFontLst>
    <p:embeddedFont>
      <p:font typeface="10X10" panose="020D0604000000000000" pitchFamily="50" charset="-127"/>
      <p:regular r:id="rId15"/>
    </p:embeddedFont>
    <p:embeddedFont>
      <p:font typeface="10X10 Bold" panose="020D0604000000000000" pitchFamily="50" charset="-127"/>
      <p:regular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 Medium" panose="00000600000000000000" pitchFamily="2" charset="0"/>
      <p:regular r:id="rId21"/>
      <p:italic r:id="rId22"/>
    </p:embeddedFont>
    <p:embeddedFont>
      <p:font typeface="Palanquin SemiBold" panose="020B0004020203020204" pitchFamily="34" charset="0"/>
      <p:regular r:id="rId23"/>
      <p:bold r:id="rId24"/>
    </p:embeddedFont>
    <p:embeddedFont>
      <p:font typeface="Playfair Display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8A1"/>
    <a:srgbClr val="FFFFFF"/>
    <a:srgbClr val="FFBAB4"/>
    <a:srgbClr val="FEF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C01C29-E561-4546-8EED-A1B310A0805E}">
  <a:tblStyle styleId="{0FC01C29-E561-4546-8EED-A1B310A080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97b0c871f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97b0c871f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a5e0f777a9_0_4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a5e0f777a9_0_40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00e37ba4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00e37ba4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5e0f777a9_0_4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5e0f777a9_0_4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5e0f777a9_0_4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5e0f777a9_0_4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266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5e0f777a9_0_4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5e0f777a9_0_4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542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5e0f777a9_0_4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5e0f777a9_0_4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109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a5e0f777a9_0_4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a5e0f777a9_0_4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08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9f35faa215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9f35faa215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5e0f777a9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5e0f777a9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3"/>
          <p:cNvGrpSpPr/>
          <p:nvPr/>
        </p:nvGrpSpPr>
        <p:grpSpPr>
          <a:xfrm rot="10800000">
            <a:off x="-367400" y="-29425"/>
            <a:ext cx="1834175" cy="1631050"/>
            <a:chOff x="3033525" y="2679425"/>
            <a:chExt cx="1834175" cy="1631050"/>
          </a:xfrm>
        </p:grpSpPr>
        <p:sp>
          <p:nvSpPr>
            <p:cNvPr id="29" name="Google Shape;29;p3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7711500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/>
          <p:nvPr/>
        </p:nvSpPr>
        <p:spPr>
          <a:xfrm rot="5400000">
            <a:off x="8019700" y="353513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5400000">
            <a:off x="8804375" y="123723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2412150" y="539496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2" name="Google Shape;212;p20"/>
          <p:cNvSpPr txBox="1">
            <a:spLocks noGrp="1"/>
          </p:cNvSpPr>
          <p:nvPr>
            <p:ph type="subTitle" idx="1"/>
          </p:nvPr>
        </p:nvSpPr>
        <p:spPr>
          <a:xfrm>
            <a:off x="1097249" y="1496110"/>
            <a:ext cx="15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0"/>
          <p:cNvSpPr txBox="1">
            <a:spLocks noGrp="1"/>
          </p:cNvSpPr>
          <p:nvPr>
            <p:ph type="subTitle" idx="2"/>
          </p:nvPr>
        </p:nvSpPr>
        <p:spPr>
          <a:xfrm>
            <a:off x="7162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subTitle" idx="3"/>
          </p:nvPr>
        </p:nvSpPr>
        <p:spPr>
          <a:xfrm>
            <a:off x="6661463" y="149611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4"/>
          </p:nvPr>
        </p:nvSpPr>
        <p:spPr>
          <a:xfrm>
            <a:off x="6297150" y="2185660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0"/>
          <p:cNvSpPr txBox="1">
            <a:spLocks noGrp="1"/>
          </p:cNvSpPr>
          <p:nvPr>
            <p:ph type="subTitle" idx="5"/>
          </p:nvPr>
        </p:nvSpPr>
        <p:spPr>
          <a:xfrm>
            <a:off x="1097250" y="3200920"/>
            <a:ext cx="1194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subTitle" idx="6"/>
          </p:nvPr>
        </p:nvSpPr>
        <p:spPr>
          <a:xfrm>
            <a:off x="7162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7"/>
          </p:nvPr>
        </p:nvSpPr>
        <p:spPr>
          <a:xfrm>
            <a:off x="6661463" y="3200920"/>
            <a:ext cx="15819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subTitle" idx="8"/>
          </p:nvPr>
        </p:nvSpPr>
        <p:spPr>
          <a:xfrm>
            <a:off x="6297150" y="3888622"/>
            <a:ext cx="2130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0"/>
          <p:cNvSpPr txBox="1">
            <a:spLocks noGrp="1"/>
          </p:cNvSpPr>
          <p:nvPr>
            <p:ph type="title" idx="9" hasCustomPrompt="1"/>
          </p:nvPr>
        </p:nvSpPr>
        <p:spPr>
          <a:xfrm>
            <a:off x="716250" y="1481479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 idx="13" hasCustomPrompt="1"/>
          </p:nvPr>
        </p:nvSpPr>
        <p:spPr>
          <a:xfrm>
            <a:off x="6297150" y="1481471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2" name="Google Shape;222;p20"/>
          <p:cNvSpPr txBox="1">
            <a:spLocks noGrp="1"/>
          </p:cNvSpPr>
          <p:nvPr>
            <p:ph type="title" idx="14" hasCustomPrompt="1"/>
          </p:nvPr>
        </p:nvSpPr>
        <p:spPr>
          <a:xfrm>
            <a:off x="716250" y="3185876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>
            <a:spLocks noGrp="1"/>
          </p:cNvSpPr>
          <p:nvPr>
            <p:ph type="title" idx="15" hasCustomPrompt="1"/>
          </p:nvPr>
        </p:nvSpPr>
        <p:spPr>
          <a:xfrm>
            <a:off x="6297150" y="3185870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24" name="Google Shape;224;p20"/>
          <p:cNvSpPr/>
          <p:nvPr/>
        </p:nvSpPr>
        <p:spPr>
          <a:xfrm>
            <a:off x="8204100" y="-100825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8256275" y="6175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589400" y="-708725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0"/>
          <p:cNvSpPr/>
          <p:nvPr/>
        </p:nvSpPr>
        <p:spPr>
          <a:xfrm>
            <a:off x="-590275" y="1550675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_2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4752000" cy="6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05" name="Google Shape;305;p28"/>
          <p:cNvSpPr txBox="1">
            <a:spLocks noGrp="1"/>
          </p:cNvSpPr>
          <p:nvPr>
            <p:ph type="title" idx="2" hasCustomPrompt="1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6" name="Google Shape;306;p2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8"/>
          <p:cNvSpPr/>
          <p:nvPr/>
        </p:nvSpPr>
        <p:spPr>
          <a:xfrm flipH="1">
            <a:off x="583631" y="3293213"/>
            <a:ext cx="743094" cy="580716"/>
          </a:xfrm>
          <a:custGeom>
            <a:avLst/>
            <a:gdLst/>
            <a:ahLst/>
            <a:cxnLst/>
            <a:rect l="l" t="t" r="r" b="b"/>
            <a:pathLst>
              <a:path w="27522" h="21508" extrusionOk="0">
                <a:moveTo>
                  <a:pt x="13885" y="0"/>
                </a:moveTo>
                <a:cubicBezTo>
                  <a:pt x="11736" y="0"/>
                  <a:pt x="9587" y="354"/>
                  <a:pt x="7535" y="1061"/>
                </a:cubicBezTo>
                <a:cubicBezTo>
                  <a:pt x="5519" y="1663"/>
                  <a:pt x="3715" y="2795"/>
                  <a:pt x="2265" y="4280"/>
                </a:cubicBezTo>
                <a:cubicBezTo>
                  <a:pt x="850" y="5801"/>
                  <a:pt x="1" y="7924"/>
                  <a:pt x="284" y="9940"/>
                </a:cubicBezTo>
                <a:cubicBezTo>
                  <a:pt x="567" y="11956"/>
                  <a:pt x="1840" y="13619"/>
                  <a:pt x="3114" y="15175"/>
                </a:cubicBezTo>
                <a:lnTo>
                  <a:pt x="8101" y="21507"/>
                </a:lnTo>
                <a:cubicBezTo>
                  <a:pt x="9057" y="18784"/>
                  <a:pt x="10507" y="16307"/>
                  <a:pt x="12382" y="14150"/>
                </a:cubicBezTo>
                <a:cubicBezTo>
                  <a:pt x="16450" y="9657"/>
                  <a:pt x="21968" y="7889"/>
                  <a:pt x="27522" y="6155"/>
                </a:cubicBezTo>
                <a:cubicBezTo>
                  <a:pt x="25647" y="3750"/>
                  <a:pt x="23100" y="1981"/>
                  <a:pt x="20235" y="1061"/>
                </a:cubicBezTo>
                <a:cubicBezTo>
                  <a:pt x="18183" y="354"/>
                  <a:pt x="16034" y="0"/>
                  <a:pt x="13885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8199150" y="-1584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7044200" y="-514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8251325" y="-514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8"/>
          <p:cNvSpPr/>
          <p:nvPr/>
        </p:nvSpPr>
        <p:spPr>
          <a:xfrm rot="-6359726">
            <a:off x="6196703" y="-6283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8"/>
          <p:cNvSpPr/>
          <p:nvPr/>
        </p:nvSpPr>
        <p:spPr>
          <a:xfrm rot="-6359726">
            <a:off x="6479876" y="3692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">
    <p:bg>
      <p:bgPr>
        <a:solidFill>
          <a:schemeClr val="lt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8"/>
          <p:cNvSpPr txBox="1">
            <a:spLocks noGrp="1"/>
          </p:cNvSpPr>
          <p:nvPr>
            <p:ph type="ctrTitle"/>
          </p:nvPr>
        </p:nvSpPr>
        <p:spPr>
          <a:xfrm flipH="1">
            <a:off x="5014050" y="543200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p38"/>
          <p:cNvSpPr txBox="1">
            <a:spLocks noGrp="1"/>
          </p:cNvSpPr>
          <p:nvPr>
            <p:ph type="subTitle" idx="1"/>
          </p:nvPr>
        </p:nvSpPr>
        <p:spPr>
          <a:xfrm>
            <a:off x="5014050" y="2134700"/>
            <a:ext cx="2614500" cy="13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38"/>
          <p:cNvSpPr txBox="1"/>
          <p:nvPr/>
        </p:nvSpPr>
        <p:spPr>
          <a:xfrm>
            <a:off x="5008507" y="3786229"/>
            <a:ext cx="3424800" cy="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2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infographics &amp; images by Freepik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and illustrations by Storyset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8403000" y="-294028"/>
            <a:ext cx="1009050" cy="527050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7248050" y="-187028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8455175" y="-187028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8"/>
          <p:cNvSpPr/>
          <p:nvPr/>
        </p:nvSpPr>
        <p:spPr>
          <a:xfrm rot="-6359726">
            <a:off x="6400553" y="-763912"/>
            <a:ext cx="1197772" cy="1829997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8"/>
          <p:cNvSpPr/>
          <p:nvPr/>
        </p:nvSpPr>
        <p:spPr>
          <a:xfrm rot="-6359726">
            <a:off x="6683726" y="233669"/>
            <a:ext cx="482067" cy="650193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8"/>
          <p:cNvSpPr/>
          <p:nvPr/>
        </p:nvSpPr>
        <p:spPr>
          <a:xfrm flipH="1">
            <a:off x="5782" y="4440953"/>
            <a:ext cx="778410" cy="545373"/>
          </a:xfrm>
          <a:custGeom>
            <a:avLst/>
            <a:gdLst/>
            <a:ahLst/>
            <a:cxnLst/>
            <a:rect l="l" t="t" r="r" b="b"/>
            <a:pathLst>
              <a:path w="28830" h="20199" extrusionOk="0">
                <a:moveTo>
                  <a:pt x="16294" y="0"/>
                </a:moveTo>
                <a:cubicBezTo>
                  <a:pt x="11568" y="0"/>
                  <a:pt x="7077" y="1785"/>
                  <a:pt x="3750" y="5354"/>
                </a:cubicBezTo>
                <a:cubicBezTo>
                  <a:pt x="2229" y="6981"/>
                  <a:pt x="991" y="8785"/>
                  <a:pt x="0" y="10766"/>
                </a:cubicBezTo>
                <a:cubicBezTo>
                  <a:pt x="7932" y="16593"/>
                  <a:pt x="18027" y="20199"/>
                  <a:pt x="26488" y="20199"/>
                </a:cubicBezTo>
                <a:cubicBezTo>
                  <a:pt x="27272" y="20199"/>
                  <a:pt x="28042" y="20168"/>
                  <a:pt x="28795" y="20105"/>
                </a:cubicBezTo>
                <a:cubicBezTo>
                  <a:pt x="28795" y="20105"/>
                  <a:pt x="28795" y="13454"/>
                  <a:pt x="28830" y="4186"/>
                </a:cubicBezTo>
                <a:cubicBezTo>
                  <a:pt x="27627" y="1180"/>
                  <a:pt x="21118" y="437"/>
                  <a:pt x="18713" y="154"/>
                </a:cubicBezTo>
                <a:cubicBezTo>
                  <a:pt x="17903" y="51"/>
                  <a:pt x="17095" y="0"/>
                  <a:pt x="16294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8"/>
          <p:cNvSpPr/>
          <p:nvPr/>
        </p:nvSpPr>
        <p:spPr>
          <a:xfrm flipH="1">
            <a:off x="48" y="3018125"/>
            <a:ext cx="1207278" cy="1713447"/>
          </a:xfrm>
          <a:custGeom>
            <a:avLst/>
            <a:gdLst/>
            <a:ahLst/>
            <a:cxnLst/>
            <a:rect l="l" t="t" r="r" b="b"/>
            <a:pathLst>
              <a:path w="44714" h="63461" extrusionOk="0">
                <a:moveTo>
                  <a:pt x="44713" y="1"/>
                </a:moveTo>
                <a:cubicBezTo>
                  <a:pt x="44678" y="7040"/>
                  <a:pt x="34879" y="11992"/>
                  <a:pt x="29502" y="14150"/>
                </a:cubicBezTo>
                <a:cubicBezTo>
                  <a:pt x="27415" y="14964"/>
                  <a:pt x="25258" y="15671"/>
                  <a:pt x="23100" y="16343"/>
                </a:cubicBezTo>
                <a:cubicBezTo>
                  <a:pt x="23595" y="17015"/>
                  <a:pt x="24019" y="17723"/>
                  <a:pt x="24373" y="18466"/>
                </a:cubicBezTo>
                <a:cubicBezTo>
                  <a:pt x="25541" y="21083"/>
                  <a:pt x="25682" y="24055"/>
                  <a:pt x="24798" y="26778"/>
                </a:cubicBezTo>
                <a:cubicBezTo>
                  <a:pt x="23666" y="30245"/>
                  <a:pt x="20836" y="33004"/>
                  <a:pt x="17475" y="34455"/>
                </a:cubicBezTo>
                <a:cubicBezTo>
                  <a:pt x="15798" y="35190"/>
                  <a:pt x="13648" y="35654"/>
                  <a:pt x="11545" y="35654"/>
                </a:cubicBezTo>
                <a:cubicBezTo>
                  <a:pt x="9702" y="35654"/>
                  <a:pt x="7895" y="35297"/>
                  <a:pt x="6474" y="34455"/>
                </a:cubicBezTo>
                <a:lnTo>
                  <a:pt x="6439" y="34455"/>
                </a:lnTo>
                <a:cubicBezTo>
                  <a:pt x="5342" y="33782"/>
                  <a:pt x="4493" y="32757"/>
                  <a:pt x="3679" y="31731"/>
                </a:cubicBezTo>
                <a:lnTo>
                  <a:pt x="3644" y="31695"/>
                </a:lnTo>
                <a:cubicBezTo>
                  <a:pt x="3113" y="33146"/>
                  <a:pt x="2689" y="34631"/>
                  <a:pt x="2371" y="36152"/>
                </a:cubicBezTo>
                <a:cubicBezTo>
                  <a:pt x="1" y="46835"/>
                  <a:pt x="6403" y="56669"/>
                  <a:pt x="15636" y="63461"/>
                </a:cubicBezTo>
                <a:cubicBezTo>
                  <a:pt x="16626" y="61515"/>
                  <a:pt x="17900" y="59676"/>
                  <a:pt x="19385" y="58049"/>
                </a:cubicBezTo>
                <a:cubicBezTo>
                  <a:pt x="22763" y="54488"/>
                  <a:pt x="27293" y="52708"/>
                  <a:pt x="32052" y="52708"/>
                </a:cubicBezTo>
                <a:cubicBezTo>
                  <a:pt x="32824" y="52708"/>
                  <a:pt x="33603" y="52755"/>
                  <a:pt x="34384" y="52849"/>
                </a:cubicBezTo>
                <a:cubicBezTo>
                  <a:pt x="36754" y="53132"/>
                  <a:pt x="43263" y="53910"/>
                  <a:pt x="44501" y="56881"/>
                </a:cubicBezTo>
                <a:cubicBezTo>
                  <a:pt x="44572" y="35454"/>
                  <a:pt x="44713" y="30"/>
                  <a:pt x="44713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8"/>
          <p:cNvSpPr/>
          <p:nvPr/>
        </p:nvSpPr>
        <p:spPr>
          <a:xfrm flipH="1">
            <a:off x="512936" y="3459406"/>
            <a:ext cx="595053" cy="520344"/>
          </a:xfrm>
          <a:custGeom>
            <a:avLst/>
            <a:gdLst/>
            <a:ahLst/>
            <a:cxnLst/>
            <a:rect l="l" t="t" r="r" b="b"/>
            <a:pathLst>
              <a:path w="22039" h="19272" extrusionOk="0">
                <a:moveTo>
                  <a:pt x="19421" y="0"/>
                </a:moveTo>
                <a:cubicBezTo>
                  <a:pt x="13867" y="1734"/>
                  <a:pt x="8384" y="3502"/>
                  <a:pt x="4281" y="7995"/>
                </a:cubicBezTo>
                <a:cubicBezTo>
                  <a:pt x="2406" y="10152"/>
                  <a:pt x="920" y="12629"/>
                  <a:pt x="0" y="15352"/>
                </a:cubicBezTo>
                <a:cubicBezTo>
                  <a:pt x="814" y="16378"/>
                  <a:pt x="1663" y="17439"/>
                  <a:pt x="2795" y="18112"/>
                </a:cubicBezTo>
                <a:cubicBezTo>
                  <a:pt x="4221" y="18931"/>
                  <a:pt x="6011" y="19272"/>
                  <a:pt x="7835" y="19272"/>
                </a:cubicBezTo>
                <a:cubicBezTo>
                  <a:pt x="9948" y="19272"/>
                  <a:pt x="12106" y="18814"/>
                  <a:pt x="13796" y="18112"/>
                </a:cubicBezTo>
                <a:cubicBezTo>
                  <a:pt x="17157" y="16661"/>
                  <a:pt x="19987" y="13902"/>
                  <a:pt x="21119" y="10400"/>
                </a:cubicBezTo>
                <a:cubicBezTo>
                  <a:pt x="22038" y="7676"/>
                  <a:pt x="21862" y="4740"/>
                  <a:pt x="20694" y="2123"/>
                </a:cubicBezTo>
                <a:cubicBezTo>
                  <a:pt x="20340" y="1380"/>
                  <a:pt x="19916" y="637"/>
                  <a:pt x="19421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8"/>
          <p:cNvSpPr/>
          <p:nvPr/>
        </p:nvSpPr>
        <p:spPr>
          <a:xfrm>
            <a:off x="-48425" y="-1292850"/>
            <a:ext cx="1200975" cy="2428325"/>
          </a:xfrm>
          <a:custGeom>
            <a:avLst/>
            <a:gdLst/>
            <a:ahLst/>
            <a:cxnLst/>
            <a:rect l="l" t="t" r="r" b="b"/>
            <a:pathLst>
              <a:path w="48039" h="97133" extrusionOk="0">
                <a:moveTo>
                  <a:pt x="429" y="0"/>
                </a:moveTo>
                <a:cubicBezTo>
                  <a:pt x="160" y="0"/>
                  <a:pt x="1" y="52"/>
                  <a:pt x="1" y="173"/>
                </a:cubicBezTo>
                <a:cubicBezTo>
                  <a:pt x="1" y="633"/>
                  <a:pt x="72" y="62077"/>
                  <a:pt x="72" y="90447"/>
                </a:cubicBezTo>
                <a:cubicBezTo>
                  <a:pt x="5166" y="92004"/>
                  <a:pt x="10578" y="94161"/>
                  <a:pt x="14929" y="97133"/>
                </a:cubicBezTo>
                <a:cubicBezTo>
                  <a:pt x="32085" y="84115"/>
                  <a:pt x="48039" y="60875"/>
                  <a:pt x="31413" y="41278"/>
                </a:cubicBezTo>
                <a:cubicBezTo>
                  <a:pt x="28052" y="37281"/>
                  <a:pt x="24055" y="33885"/>
                  <a:pt x="21119" y="29604"/>
                </a:cubicBezTo>
                <a:cubicBezTo>
                  <a:pt x="18218" y="25324"/>
                  <a:pt x="17263" y="20372"/>
                  <a:pt x="16450" y="15384"/>
                </a:cubicBezTo>
                <a:cubicBezTo>
                  <a:pt x="15919" y="12201"/>
                  <a:pt x="15282" y="8982"/>
                  <a:pt x="13584" y="6258"/>
                </a:cubicBezTo>
                <a:cubicBezTo>
                  <a:pt x="11851" y="3463"/>
                  <a:pt x="9623" y="2367"/>
                  <a:pt x="6616" y="1482"/>
                </a:cubicBezTo>
                <a:cubicBezTo>
                  <a:pt x="6024" y="1334"/>
                  <a:pt x="1800" y="0"/>
                  <a:pt x="4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8"/>
          <p:cNvSpPr/>
          <p:nvPr/>
        </p:nvSpPr>
        <p:spPr>
          <a:xfrm>
            <a:off x="-49300" y="966550"/>
            <a:ext cx="374100" cy="365975"/>
          </a:xfrm>
          <a:custGeom>
            <a:avLst/>
            <a:gdLst/>
            <a:ahLst/>
            <a:cxnLst/>
            <a:rect l="l" t="t" r="r" b="b"/>
            <a:pathLst>
              <a:path w="14964" h="14639" extrusionOk="0">
                <a:moveTo>
                  <a:pt x="1" y="0"/>
                </a:moveTo>
                <a:lnTo>
                  <a:pt x="1" y="14539"/>
                </a:lnTo>
                <a:cubicBezTo>
                  <a:pt x="1" y="14607"/>
                  <a:pt x="63" y="14639"/>
                  <a:pt x="178" y="14639"/>
                </a:cubicBezTo>
                <a:cubicBezTo>
                  <a:pt x="1427" y="14639"/>
                  <a:pt x="8883" y="10907"/>
                  <a:pt x="9304" y="10648"/>
                </a:cubicBezTo>
                <a:cubicBezTo>
                  <a:pt x="11179" y="9481"/>
                  <a:pt x="13054" y="8172"/>
                  <a:pt x="14964" y="6757"/>
                </a:cubicBezTo>
                <a:cubicBezTo>
                  <a:pt x="10577" y="3785"/>
                  <a:pt x="5094" y="1557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66" r:id="rId6"/>
    <p:sldLayoutId id="2147483674" r:id="rId7"/>
    <p:sldLayoutId id="2147483684" r:id="rId8"/>
    <p:sldLayoutId id="2147483685" r:id="rId9"/>
    <p:sldLayoutId id="2147483686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aihub.or.kr/aihubdata/data/view.do?currMenu=115&amp;topMenu=100&amp;aihubDataSe=realm&amp;dataSetSn=209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ihub.or.kr/aihubdata/data/view.do?currMenu=115&amp;topMenu=100&amp;aihubDataSe=realm" TargetMode="External"/><Relationship Id="rId5" Type="http://schemas.openxmlformats.org/officeDocument/2006/relationships/hyperlink" Target="https://www.aihub.or.kr/aihubdata/data/view.do?currMenu=115&amp;topMenu=100&amp;aihubDataSe=realm&amp;dataSetSn=231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EF75A61-0D5B-BA94-C28F-D23DD2DA973A}"/>
              </a:ext>
            </a:extLst>
          </p:cNvPr>
          <p:cNvSpPr/>
          <p:nvPr/>
        </p:nvSpPr>
        <p:spPr>
          <a:xfrm>
            <a:off x="1102702" y="3538025"/>
            <a:ext cx="3828025" cy="104912"/>
          </a:xfrm>
          <a:prstGeom prst="roundRect">
            <a:avLst/>
          </a:prstGeom>
          <a:solidFill>
            <a:srgbClr val="FFA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1074566" y="1142030"/>
            <a:ext cx="5667636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AI </a:t>
            </a:r>
            <a:r>
              <a:rPr lang="ko-KR" altLang="en-US" sz="4000" b="1" dirty="0">
                <a:latin typeface="10X10 Bold" panose="020D0604000000000000" pitchFamily="50" charset="-127"/>
                <a:ea typeface="10X10 Bold" panose="020D0604000000000000" pitchFamily="50" charset="-127"/>
              </a:rPr>
              <a:t>트레이닝 코칭 시스템</a:t>
            </a:r>
            <a:endParaRPr sz="4000" b="1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1"/>
          </p:nvPr>
        </p:nvSpPr>
        <p:spPr>
          <a:xfrm>
            <a:off x="1102702" y="3307584"/>
            <a:ext cx="4314298" cy="335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2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팀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: </a:t>
            </a:r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노민경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 err="1">
                <a:latin typeface="10X10" panose="020D0604000000000000" pitchFamily="50" charset="-127"/>
                <a:ea typeface="10X10" panose="020D0604000000000000" pitchFamily="50" charset="-127"/>
              </a:rPr>
              <a:t>박소정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박종희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전유진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전정훈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최민지</a:t>
            </a:r>
            <a:endParaRPr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" name="Google Shape;485;p44">
            <a:extLst>
              <a:ext uri="{FF2B5EF4-FFF2-40B4-BE49-F238E27FC236}">
                <a16:creationId xmlns:a16="http://schemas.microsoft.com/office/drawing/2014/main" id="{F1A3FFF5-2460-B083-C9CB-42317D8B55E4}"/>
              </a:ext>
            </a:extLst>
          </p:cNvPr>
          <p:cNvSpPr txBox="1">
            <a:spLocks/>
          </p:cNvSpPr>
          <p:nvPr/>
        </p:nvSpPr>
        <p:spPr>
          <a:xfrm>
            <a:off x="2594124" y="4749900"/>
            <a:ext cx="4314298" cy="33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/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2022.11.01. Tue</a:t>
            </a:r>
            <a:endParaRPr lang="ko-KR" altLang="en-US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EFCAE-3A2E-F9A8-508C-C6A7F5FF9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18" b="98815" l="8440" r="97187">
                        <a14:foregroundMark x1="13555" y1="61611" x2="8696" y2="95261"/>
                        <a14:foregroundMark x1="8440" y1="94076" x2="9974" y2="99763"/>
                        <a14:foregroundMark x1="40921" y1="8531" x2="55499" y2="9005"/>
                        <a14:foregroundMark x1="44501" y1="19905" x2="48082" y2="21090"/>
                        <a14:foregroundMark x1="45013" y1="4265" x2="50639" y2="3318"/>
                        <a14:foregroundMark x1="47059" y1="48578" x2="51662" y2="61374"/>
                        <a14:foregroundMark x1="51662" y1="61374" x2="78517" y2="94550"/>
                        <a14:foregroundMark x1="78517" y1="94550" x2="91304" y2="93128"/>
                        <a14:foregroundMark x1="91304" y1="93128" x2="91304" y2="93128"/>
                        <a14:foregroundMark x1="88235" y1="65403" x2="89003" y2="90758"/>
                        <a14:foregroundMark x1="97187" y1="80332" x2="95141" y2="879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0613" y="2368298"/>
            <a:ext cx="2362010" cy="2549279"/>
          </a:xfrm>
          <a:prstGeom prst="rect">
            <a:avLst/>
          </a:prstGeom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704971E1-3CD4-BACC-E809-41132E2B3A4A}"/>
              </a:ext>
            </a:extLst>
          </p:cNvPr>
          <p:cNvSpPr/>
          <p:nvPr/>
        </p:nvSpPr>
        <p:spPr>
          <a:xfrm>
            <a:off x="7059168" y="999744"/>
            <a:ext cx="1595534" cy="961804"/>
          </a:xfrm>
          <a:prstGeom prst="wedgeRoundRectCallout">
            <a:avLst>
              <a:gd name="adj1" fmla="val -20833"/>
              <a:gd name="adj2" fmla="val 853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안녕 친구들</a:t>
            </a:r>
            <a:r>
              <a:rPr lang="en-US" altLang="ko-KR" dirty="0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~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운동 시작해볼까</a:t>
            </a:r>
            <a:r>
              <a:rPr lang="en-US" altLang="ko-KR" dirty="0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?</a:t>
            </a: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요호호</a:t>
            </a:r>
            <a:r>
              <a:rPr lang="en-US" altLang="ko-KR" dirty="0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~</a:t>
            </a:r>
            <a:endParaRPr lang="ko-KR" altLang="en-US" dirty="0">
              <a:solidFill>
                <a:schemeClr val="tx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Google Shape;485;p44">
            <a:extLst>
              <a:ext uri="{FF2B5EF4-FFF2-40B4-BE49-F238E27FC236}">
                <a16:creationId xmlns:a16="http://schemas.microsoft.com/office/drawing/2014/main" id="{BF365A49-1323-45CF-7132-0FE3DF093923}"/>
              </a:ext>
            </a:extLst>
          </p:cNvPr>
          <p:cNvSpPr txBox="1">
            <a:spLocks/>
          </p:cNvSpPr>
          <p:nvPr/>
        </p:nvSpPr>
        <p:spPr>
          <a:xfrm>
            <a:off x="1074566" y="1480646"/>
            <a:ext cx="4314298" cy="335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2022 AI bootcamp_</a:t>
            </a:r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주제 선정 발표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559;p51">
            <a:extLst>
              <a:ext uri="{FF2B5EF4-FFF2-40B4-BE49-F238E27FC236}">
                <a16:creationId xmlns:a16="http://schemas.microsoft.com/office/drawing/2014/main" id="{E57B33CA-9B92-99FA-31C9-D76816EE98FF}"/>
              </a:ext>
            </a:extLst>
          </p:cNvPr>
          <p:cNvSpPr/>
          <p:nvPr/>
        </p:nvSpPr>
        <p:spPr>
          <a:xfrm rot="-1817486">
            <a:off x="6614681" y="3446095"/>
            <a:ext cx="1962728" cy="1559745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59;p51">
            <a:extLst>
              <a:ext uri="{FF2B5EF4-FFF2-40B4-BE49-F238E27FC236}">
                <a16:creationId xmlns:a16="http://schemas.microsoft.com/office/drawing/2014/main" id="{69E9EEDA-184D-E47A-0F99-48FA7AD5A572}"/>
              </a:ext>
            </a:extLst>
          </p:cNvPr>
          <p:cNvSpPr/>
          <p:nvPr/>
        </p:nvSpPr>
        <p:spPr>
          <a:xfrm rot="-1817486">
            <a:off x="6614681" y="1544793"/>
            <a:ext cx="1962728" cy="1559745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59;p51">
            <a:extLst>
              <a:ext uri="{FF2B5EF4-FFF2-40B4-BE49-F238E27FC236}">
                <a16:creationId xmlns:a16="http://schemas.microsoft.com/office/drawing/2014/main" id="{155569AD-2B0F-5A71-396A-67602991033E}"/>
              </a:ext>
            </a:extLst>
          </p:cNvPr>
          <p:cNvSpPr/>
          <p:nvPr/>
        </p:nvSpPr>
        <p:spPr>
          <a:xfrm rot="-1817486">
            <a:off x="3483104" y="1544793"/>
            <a:ext cx="1962728" cy="1559745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59;p51">
            <a:extLst>
              <a:ext uri="{FF2B5EF4-FFF2-40B4-BE49-F238E27FC236}">
                <a16:creationId xmlns:a16="http://schemas.microsoft.com/office/drawing/2014/main" id="{0D7BA27C-9E13-1653-3A19-93D66EEF81C8}"/>
              </a:ext>
            </a:extLst>
          </p:cNvPr>
          <p:cNvSpPr/>
          <p:nvPr/>
        </p:nvSpPr>
        <p:spPr>
          <a:xfrm rot="-1817486">
            <a:off x="591237" y="1544793"/>
            <a:ext cx="1962728" cy="1559745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5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59;p51">
            <a:extLst>
              <a:ext uri="{FF2B5EF4-FFF2-40B4-BE49-F238E27FC236}">
                <a16:creationId xmlns:a16="http://schemas.microsoft.com/office/drawing/2014/main" id="{C1847B47-0E93-B02F-3786-54145BC28943}"/>
              </a:ext>
            </a:extLst>
          </p:cNvPr>
          <p:cNvSpPr/>
          <p:nvPr/>
        </p:nvSpPr>
        <p:spPr>
          <a:xfrm rot="-1817486">
            <a:off x="591237" y="3446095"/>
            <a:ext cx="1962728" cy="1559745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accent5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8" name="Google Shape;559;p51">
            <a:extLst>
              <a:ext uri="{FF2B5EF4-FFF2-40B4-BE49-F238E27FC236}">
                <a16:creationId xmlns:a16="http://schemas.microsoft.com/office/drawing/2014/main" id="{3CA5B547-F712-0662-37AD-5175F0E02E82}"/>
              </a:ext>
            </a:extLst>
          </p:cNvPr>
          <p:cNvSpPr/>
          <p:nvPr/>
        </p:nvSpPr>
        <p:spPr>
          <a:xfrm rot="-1817486">
            <a:off x="3574887" y="3446095"/>
            <a:ext cx="1962728" cy="1559745"/>
          </a:xfrm>
          <a:custGeom>
            <a:avLst/>
            <a:gdLst/>
            <a:ahLst/>
            <a:cxnLst/>
            <a:rect l="l" t="t" r="r" b="b"/>
            <a:pathLst>
              <a:path w="73795" h="56770" extrusionOk="0">
                <a:moveTo>
                  <a:pt x="29956" y="0"/>
                </a:moveTo>
                <a:cubicBezTo>
                  <a:pt x="23283" y="0"/>
                  <a:pt x="16241" y="1492"/>
                  <a:pt x="9169" y="5295"/>
                </a:cubicBezTo>
                <a:cubicBezTo>
                  <a:pt x="1" y="10219"/>
                  <a:pt x="1200" y="20947"/>
                  <a:pt x="9063" y="23951"/>
                </a:cubicBezTo>
                <a:cubicBezTo>
                  <a:pt x="21373" y="28652"/>
                  <a:pt x="26265" y="32461"/>
                  <a:pt x="31953" y="40133"/>
                </a:cubicBezTo>
                <a:cubicBezTo>
                  <a:pt x="38861" y="49451"/>
                  <a:pt x="42076" y="56327"/>
                  <a:pt x="52592" y="56762"/>
                </a:cubicBezTo>
                <a:cubicBezTo>
                  <a:pt x="52717" y="56767"/>
                  <a:pt x="52843" y="56770"/>
                  <a:pt x="52969" y="56770"/>
                </a:cubicBezTo>
                <a:cubicBezTo>
                  <a:pt x="61326" y="56770"/>
                  <a:pt x="73795" y="45763"/>
                  <a:pt x="68903" y="28609"/>
                </a:cubicBezTo>
                <a:cubicBezTo>
                  <a:pt x="64467" y="13020"/>
                  <a:pt x="51446" y="3820"/>
                  <a:pt x="41270" y="1379"/>
                </a:cubicBezTo>
                <a:cubicBezTo>
                  <a:pt x="37672" y="515"/>
                  <a:pt x="33878" y="0"/>
                  <a:pt x="29956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11513" t="3899" r="5353" b="9453"/>
          <a:stretch/>
        </p:blipFill>
        <p:spPr>
          <a:xfrm>
            <a:off x="5682435" y="32522"/>
            <a:ext cx="1037803" cy="1108654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7"/>
          <p:cNvSpPr txBox="1">
            <a:spLocks noGrp="1"/>
          </p:cNvSpPr>
          <p:nvPr>
            <p:ph type="title"/>
          </p:nvPr>
        </p:nvSpPr>
        <p:spPr>
          <a:xfrm>
            <a:off x="2412150" y="267563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보류된 주제들</a:t>
            </a:r>
            <a:endParaRPr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05" name="Google Shape;505;p47"/>
          <p:cNvSpPr txBox="1">
            <a:spLocks noGrp="1"/>
          </p:cNvSpPr>
          <p:nvPr>
            <p:ph type="subTitle" idx="1"/>
          </p:nvPr>
        </p:nvSpPr>
        <p:spPr>
          <a:xfrm>
            <a:off x="979677" y="1488827"/>
            <a:ext cx="1579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감정일기</a:t>
            </a:r>
            <a:endParaRPr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06" name="Google Shape;506;p47"/>
          <p:cNvSpPr txBox="1">
            <a:spLocks noGrp="1"/>
          </p:cNvSpPr>
          <p:nvPr>
            <p:ph type="subTitle" idx="2"/>
          </p:nvPr>
        </p:nvSpPr>
        <p:spPr>
          <a:xfrm>
            <a:off x="621903" y="1962827"/>
            <a:ext cx="2381374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10X10" panose="020D0604000000000000" pitchFamily="50" charset="-127"/>
                <a:ea typeface="10X10" panose="020D0604000000000000" pitchFamily="50" charset="-127"/>
              </a:rPr>
              <a:t>스트레스 완화 및 수면에 도움</a:t>
            </a:r>
            <a:endParaRPr lang="en-US" altLang="ko-KR" sz="105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10X10" panose="020D0604000000000000" pitchFamily="50" charset="-127"/>
                <a:ea typeface="10X10" panose="020D0604000000000000" pitchFamily="50" charset="-127"/>
              </a:rPr>
              <a:t>일기의 문장분석을 통해 감정을 분석하고</a:t>
            </a:r>
            <a:r>
              <a:rPr lang="en-US" altLang="ko-KR" sz="1050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050" dirty="0">
                <a:latin typeface="10X10" panose="020D0604000000000000" pitchFamily="50" charset="-127"/>
                <a:ea typeface="10X10" panose="020D0604000000000000" pitchFamily="50" charset="-127"/>
              </a:rPr>
              <a:t>그에 따른 수면 유도 음악 및 명상 음악 추천</a:t>
            </a:r>
            <a:endParaRPr lang="en-US" sz="105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07" name="Google Shape;507;p47"/>
          <p:cNvSpPr txBox="1">
            <a:spLocks noGrp="1"/>
          </p:cNvSpPr>
          <p:nvPr>
            <p:ph type="subTitle" idx="3"/>
          </p:nvPr>
        </p:nvSpPr>
        <p:spPr>
          <a:xfrm>
            <a:off x="3768248" y="1473786"/>
            <a:ext cx="1914187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>
                <a:latin typeface="10X10" panose="020D0604000000000000" pitchFamily="50" charset="-127"/>
                <a:ea typeface="10X10" panose="020D0604000000000000" pitchFamily="50" charset="-127"/>
              </a:rPr>
              <a:t>음식 영양소 분석</a:t>
            </a:r>
            <a:endParaRPr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09" name="Google Shape;509;p47"/>
          <p:cNvSpPr txBox="1">
            <a:spLocks noGrp="1"/>
          </p:cNvSpPr>
          <p:nvPr>
            <p:ph type="subTitle" idx="5"/>
          </p:nvPr>
        </p:nvSpPr>
        <p:spPr>
          <a:xfrm>
            <a:off x="6912934" y="1473786"/>
            <a:ext cx="1731995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분리배출 분류기</a:t>
            </a:r>
            <a:endParaRPr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10" name="Google Shape;510;p47"/>
          <p:cNvSpPr txBox="1">
            <a:spLocks noGrp="1"/>
          </p:cNvSpPr>
          <p:nvPr>
            <p:ph type="subTitle" idx="6"/>
          </p:nvPr>
        </p:nvSpPr>
        <p:spPr>
          <a:xfrm>
            <a:off x="6586629" y="1932742"/>
            <a:ext cx="2381373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10X10" panose="020D0604000000000000" pitchFamily="50" charset="-127"/>
                <a:ea typeface="10X10" panose="020D0604000000000000" pitchFamily="50" charset="-127"/>
              </a:rPr>
              <a:t>사진에서 분리배출 가능여부 확인</a:t>
            </a:r>
            <a:endParaRPr lang="en-US" altLang="ko-KR" sz="105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lang="en-US" altLang="ko-KR" sz="105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ko-KR" altLang="en-US" sz="1050" dirty="0" err="1">
                <a:latin typeface="10X10" panose="020D0604000000000000" pitchFamily="50" charset="-127"/>
                <a:ea typeface="10X10" panose="020D0604000000000000" pitchFamily="50" charset="-127"/>
              </a:rPr>
              <a:t>패트병</a:t>
            </a:r>
            <a:r>
              <a:rPr lang="ko-KR" altLang="en-US" sz="1050" dirty="0">
                <a:latin typeface="10X10" panose="020D0604000000000000" pitchFamily="50" charset="-127"/>
                <a:ea typeface="10X10" panose="020D0604000000000000" pitchFamily="50" charset="-127"/>
              </a:rPr>
              <a:t> 내부의 액체 여부 판별</a:t>
            </a:r>
            <a:endParaRPr lang="en-US" altLang="ko-KR" sz="105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endParaRPr sz="105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11" name="Google Shape;511;p47"/>
          <p:cNvSpPr txBox="1">
            <a:spLocks noGrp="1"/>
          </p:cNvSpPr>
          <p:nvPr>
            <p:ph type="subTitle" idx="7"/>
          </p:nvPr>
        </p:nvSpPr>
        <p:spPr>
          <a:xfrm>
            <a:off x="3767045" y="3447355"/>
            <a:ext cx="1965538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600" dirty="0" err="1">
                <a:latin typeface="10X10" panose="020D0604000000000000" pitchFamily="50" charset="-127"/>
                <a:ea typeface="10X10" panose="020D0604000000000000" pitchFamily="50" charset="-127"/>
              </a:rPr>
              <a:t>반려견</a:t>
            </a: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 피부질환 확인</a:t>
            </a:r>
            <a:endParaRPr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12" name="Google Shape;512;p47"/>
          <p:cNvSpPr txBox="1">
            <a:spLocks noGrp="1"/>
          </p:cNvSpPr>
          <p:nvPr>
            <p:ph type="subTitle" idx="8"/>
          </p:nvPr>
        </p:nvSpPr>
        <p:spPr>
          <a:xfrm>
            <a:off x="3417383" y="3986104"/>
            <a:ext cx="2406164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10X10" panose="020D0604000000000000" pitchFamily="50" charset="-127"/>
                <a:ea typeface="10X10" panose="020D0604000000000000" pitchFamily="50" charset="-127"/>
              </a:rPr>
              <a:t>반려동물의 피부를 촬영하고 피부질환 데이터를 이용해 어떤 피부질환을 앓고 있는지 판별</a:t>
            </a:r>
            <a:endParaRPr sz="105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13" name="Google Shape;513;p47"/>
          <p:cNvSpPr txBox="1">
            <a:spLocks noGrp="1"/>
          </p:cNvSpPr>
          <p:nvPr>
            <p:ph type="title" idx="9"/>
          </p:nvPr>
        </p:nvSpPr>
        <p:spPr>
          <a:xfrm>
            <a:off x="598678" y="1474196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10X10" panose="020D0604000000000000" pitchFamily="50" charset="-127"/>
                <a:ea typeface="10X10" panose="020D0604000000000000" pitchFamily="50" charset="-127"/>
              </a:rPr>
              <a:t>01</a:t>
            </a:r>
            <a:endParaRPr sz="160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14" name="Google Shape;514;p47"/>
          <p:cNvSpPr txBox="1">
            <a:spLocks noGrp="1"/>
          </p:cNvSpPr>
          <p:nvPr>
            <p:ph type="title" idx="13"/>
          </p:nvPr>
        </p:nvSpPr>
        <p:spPr>
          <a:xfrm>
            <a:off x="3403936" y="1459147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10X10" panose="020D0604000000000000" pitchFamily="50" charset="-127"/>
                <a:ea typeface="10X10" panose="020D0604000000000000" pitchFamily="50" charset="-127"/>
              </a:rPr>
              <a:t>02</a:t>
            </a:r>
            <a:endParaRPr sz="160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15" name="Google Shape;515;p47"/>
          <p:cNvSpPr txBox="1">
            <a:spLocks noGrp="1"/>
          </p:cNvSpPr>
          <p:nvPr>
            <p:ph type="title" idx="14"/>
          </p:nvPr>
        </p:nvSpPr>
        <p:spPr>
          <a:xfrm>
            <a:off x="6531935" y="1458742"/>
            <a:ext cx="4662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10X10" panose="020D0604000000000000" pitchFamily="50" charset="-127"/>
                <a:ea typeface="10X10" panose="020D0604000000000000" pitchFamily="50" charset="-127"/>
              </a:rPr>
              <a:t>03</a:t>
            </a:r>
            <a:endParaRPr sz="160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16" name="Google Shape;516;p47"/>
          <p:cNvSpPr txBox="1">
            <a:spLocks noGrp="1"/>
          </p:cNvSpPr>
          <p:nvPr>
            <p:ph type="title" idx="15"/>
          </p:nvPr>
        </p:nvSpPr>
        <p:spPr>
          <a:xfrm>
            <a:off x="3402732" y="3432305"/>
            <a:ext cx="465300" cy="47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10X10" panose="020D0604000000000000" pitchFamily="50" charset="-127"/>
                <a:ea typeface="10X10" panose="020D0604000000000000" pitchFamily="50" charset="-127"/>
              </a:rPr>
              <a:t>05</a:t>
            </a:r>
            <a:endParaRPr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2" name="Google Shape;511;p47">
            <a:extLst>
              <a:ext uri="{FF2B5EF4-FFF2-40B4-BE49-F238E27FC236}">
                <a16:creationId xmlns:a16="http://schemas.microsoft.com/office/drawing/2014/main" id="{4150E09F-0369-1477-BBCE-BD2DC5CF5A93}"/>
              </a:ext>
            </a:extLst>
          </p:cNvPr>
          <p:cNvSpPr txBox="1">
            <a:spLocks/>
          </p:cNvSpPr>
          <p:nvPr/>
        </p:nvSpPr>
        <p:spPr>
          <a:xfrm>
            <a:off x="899602" y="3447355"/>
            <a:ext cx="1965537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감정에 따른 노래추천</a:t>
            </a:r>
            <a:endParaRPr lang="en-US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3" name="Google Shape;512;p47">
            <a:extLst>
              <a:ext uri="{FF2B5EF4-FFF2-40B4-BE49-F238E27FC236}">
                <a16:creationId xmlns:a16="http://schemas.microsoft.com/office/drawing/2014/main" id="{D1106F9F-22E1-FDCA-18FE-B9C685B56FDB}"/>
              </a:ext>
            </a:extLst>
          </p:cNvPr>
          <p:cNvSpPr txBox="1">
            <a:spLocks/>
          </p:cNvSpPr>
          <p:nvPr/>
        </p:nvSpPr>
        <p:spPr>
          <a:xfrm>
            <a:off x="626603" y="3986104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10X10" panose="020D0604000000000000" pitchFamily="50" charset="-127"/>
                <a:ea typeface="10X10" panose="020D0604000000000000" pitchFamily="50" charset="-127"/>
              </a:rPr>
              <a:t>노래마다 태그를 달고</a:t>
            </a:r>
            <a:r>
              <a:rPr lang="en-US" altLang="ko-KR" sz="1050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050" dirty="0">
                <a:latin typeface="10X10" panose="020D0604000000000000" pitchFamily="50" charset="-127"/>
                <a:ea typeface="10X10" panose="020D0604000000000000" pitchFamily="50" charset="-127"/>
              </a:rPr>
              <a:t>감정에 대한 태그를 입력해서 노래를 추천</a:t>
            </a:r>
            <a:endParaRPr lang="en-US" sz="105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4" name="Google Shape;516;p47">
            <a:extLst>
              <a:ext uri="{FF2B5EF4-FFF2-40B4-BE49-F238E27FC236}">
                <a16:creationId xmlns:a16="http://schemas.microsoft.com/office/drawing/2014/main" id="{E3616CB6-9DE2-1502-1338-F648CFB7AB87}"/>
              </a:ext>
            </a:extLst>
          </p:cNvPr>
          <p:cNvSpPr txBox="1">
            <a:spLocks/>
          </p:cNvSpPr>
          <p:nvPr/>
        </p:nvSpPr>
        <p:spPr>
          <a:xfrm>
            <a:off x="535290" y="3432305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latin typeface="10X10" panose="020D0604000000000000" pitchFamily="50" charset="-127"/>
                <a:ea typeface="10X10" panose="020D0604000000000000" pitchFamily="50" charset="-127"/>
              </a:rPr>
              <a:t>04</a:t>
            </a:r>
          </a:p>
        </p:txBody>
      </p:sp>
      <p:sp>
        <p:nvSpPr>
          <p:cNvPr id="5" name="Google Shape;511;p47">
            <a:extLst>
              <a:ext uri="{FF2B5EF4-FFF2-40B4-BE49-F238E27FC236}">
                <a16:creationId xmlns:a16="http://schemas.microsoft.com/office/drawing/2014/main" id="{C88F03A4-DC38-79C5-8DD3-2034DCFB1D95}"/>
              </a:ext>
            </a:extLst>
          </p:cNvPr>
          <p:cNvSpPr txBox="1">
            <a:spLocks/>
          </p:cNvSpPr>
          <p:nvPr/>
        </p:nvSpPr>
        <p:spPr>
          <a:xfrm>
            <a:off x="6945298" y="3418546"/>
            <a:ext cx="1694558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영유아 근육발달</a:t>
            </a:r>
          </a:p>
        </p:txBody>
      </p:sp>
      <p:sp>
        <p:nvSpPr>
          <p:cNvPr id="6" name="Google Shape;512;p47">
            <a:extLst>
              <a:ext uri="{FF2B5EF4-FFF2-40B4-BE49-F238E27FC236}">
                <a16:creationId xmlns:a16="http://schemas.microsoft.com/office/drawing/2014/main" id="{198DA19F-7449-543D-BA87-E61317316171}"/>
              </a:ext>
            </a:extLst>
          </p:cNvPr>
          <p:cNvSpPr txBox="1">
            <a:spLocks/>
          </p:cNvSpPr>
          <p:nvPr/>
        </p:nvSpPr>
        <p:spPr>
          <a:xfrm>
            <a:off x="6580985" y="3986104"/>
            <a:ext cx="21306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10X10" panose="020D0604000000000000" pitchFamily="50" charset="-127"/>
                <a:ea typeface="10X10" panose="020D0604000000000000" pitchFamily="50" charset="-127"/>
              </a:rPr>
              <a:t>영유아의 운동 모습을 촬영하여 해당 나이에 맞게 잘 성장하고 있는지 판별</a:t>
            </a:r>
            <a:endParaRPr lang="en-US" sz="105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7" name="Google Shape;516;p47">
            <a:extLst>
              <a:ext uri="{FF2B5EF4-FFF2-40B4-BE49-F238E27FC236}">
                <a16:creationId xmlns:a16="http://schemas.microsoft.com/office/drawing/2014/main" id="{E2A9BFF5-3EFF-CF5A-6614-185F5D917BB1}"/>
              </a:ext>
            </a:extLst>
          </p:cNvPr>
          <p:cNvSpPr txBox="1">
            <a:spLocks/>
          </p:cNvSpPr>
          <p:nvPr/>
        </p:nvSpPr>
        <p:spPr>
          <a:xfrm>
            <a:off x="6580985" y="3403496"/>
            <a:ext cx="4653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18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dirty="0">
                <a:latin typeface="10X10" panose="020D0604000000000000" pitchFamily="50" charset="-127"/>
                <a:ea typeface="10X10" panose="020D0604000000000000" pitchFamily="50" charset="-127"/>
              </a:rPr>
              <a:t>06</a:t>
            </a:r>
          </a:p>
        </p:txBody>
      </p:sp>
      <p:sp>
        <p:nvSpPr>
          <p:cNvPr id="8" name="Google Shape;506;p47">
            <a:extLst>
              <a:ext uri="{FF2B5EF4-FFF2-40B4-BE49-F238E27FC236}">
                <a16:creationId xmlns:a16="http://schemas.microsoft.com/office/drawing/2014/main" id="{BD4E2D74-E0B4-BF0B-CEA5-B010F7DE2E7A}"/>
              </a:ext>
            </a:extLst>
          </p:cNvPr>
          <p:cNvSpPr txBox="1">
            <a:spLocks/>
          </p:cNvSpPr>
          <p:nvPr/>
        </p:nvSpPr>
        <p:spPr>
          <a:xfrm>
            <a:off x="3403936" y="1943989"/>
            <a:ext cx="2381374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10X10" panose="020D0604000000000000" pitchFamily="50" charset="-127"/>
                <a:ea typeface="10X10" panose="020D0604000000000000" pitchFamily="50" charset="-127"/>
              </a:rPr>
              <a:t>음식사진 업로드를 통해 영양분 분석</a:t>
            </a:r>
            <a:endParaRPr lang="en-US" altLang="ko-KR" sz="105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171450" indent="-171450">
              <a:spcAft>
                <a:spcPts val="1600"/>
              </a:spcAft>
              <a:buFont typeface="Wingdings" panose="05000000000000000000" pitchFamily="2" charset="2"/>
              <a:buChar char="ü"/>
            </a:pPr>
            <a:r>
              <a:rPr lang="ko-KR" altLang="en-US" sz="1050" dirty="0">
                <a:latin typeface="10X10" panose="020D0604000000000000" pitchFamily="50" charset="-127"/>
                <a:ea typeface="10X10" panose="020D0604000000000000" pitchFamily="50" charset="-127"/>
              </a:rPr>
              <a:t>부족한 영양소를 보충하기 위한 음식추천</a:t>
            </a:r>
            <a:endParaRPr lang="en-US" sz="105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7" name="Google Shape;497;p46">
            <a:extLst>
              <a:ext uri="{FF2B5EF4-FFF2-40B4-BE49-F238E27FC236}">
                <a16:creationId xmlns:a16="http://schemas.microsoft.com/office/drawing/2014/main" id="{CC79F976-BCFF-0E0D-E129-47FFC372FEF5}"/>
              </a:ext>
            </a:extLst>
          </p:cNvPr>
          <p:cNvSpPr txBox="1">
            <a:spLocks/>
          </p:cNvSpPr>
          <p:nvPr/>
        </p:nvSpPr>
        <p:spPr>
          <a:xfrm>
            <a:off x="250050" y="195903"/>
            <a:ext cx="957805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altLang="ko-KR" sz="2000" b="1" dirty="0"/>
              <a:t>[</a:t>
            </a:r>
            <a:r>
              <a:rPr lang="ko-KR" altLang="en-US" sz="2000" b="1" dirty="0"/>
              <a:t>부록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7255EA-4339-CF0C-9A5F-FFBAF8DA5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9" y="900329"/>
            <a:ext cx="2546252" cy="11773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37E4F0-B8E5-F7AB-842F-7B88A9E77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332" y="1017178"/>
            <a:ext cx="2363547" cy="1060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0B1ADF-D56C-2154-B4DF-6D86A504B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50" y="1030796"/>
            <a:ext cx="2292861" cy="10662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B04CE9-9BAA-D8E6-3761-6B526CA3A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6333" y="2168899"/>
            <a:ext cx="2314135" cy="10615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AC61C8-F788-12A4-D02A-B7A77F891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09" y="2168898"/>
            <a:ext cx="2562173" cy="11773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45C489-9A15-6E2C-A89B-7AD9C47F2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7251" y="2168898"/>
            <a:ext cx="2340568" cy="10615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FC088EA-3624-8EB9-B442-295D56FA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831" y="3346253"/>
            <a:ext cx="2606622" cy="11773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2E7BC5-48FA-1717-4A12-BFEBFD8596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8071" y="3302245"/>
            <a:ext cx="2722098" cy="1257643"/>
          </a:xfrm>
          <a:prstGeom prst="rect">
            <a:avLst/>
          </a:prstGeom>
        </p:spPr>
      </p:pic>
      <p:sp>
        <p:nvSpPr>
          <p:cNvPr id="18" name="Google Shape;504;p47">
            <a:extLst>
              <a:ext uri="{FF2B5EF4-FFF2-40B4-BE49-F238E27FC236}">
                <a16:creationId xmlns:a16="http://schemas.microsoft.com/office/drawing/2014/main" id="{0D539A2F-7164-A553-8A18-5785FD8EE1CB}"/>
              </a:ext>
            </a:extLst>
          </p:cNvPr>
          <p:cNvSpPr txBox="1">
            <a:spLocks/>
          </p:cNvSpPr>
          <p:nvPr/>
        </p:nvSpPr>
        <p:spPr>
          <a:xfrm>
            <a:off x="2412150" y="267563"/>
            <a:ext cx="43197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Palanquin SemiBold"/>
                <a:sym typeface="Palanquin SemiBold"/>
              </a:rPr>
              <a:t>주제 평가</a:t>
            </a:r>
          </a:p>
        </p:txBody>
      </p:sp>
      <p:sp>
        <p:nvSpPr>
          <p:cNvPr id="19" name="Google Shape;497;p46">
            <a:extLst>
              <a:ext uri="{FF2B5EF4-FFF2-40B4-BE49-F238E27FC236}">
                <a16:creationId xmlns:a16="http://schemas.microsoft.com/office/drawing/2014/main" id="{0914E803-5F3A-44DA-6B91-6DF73394AC82}"/>
              </a:ext>
            </a:extLst>
          </p:cNvPr>
          <p:cNvSpPr txBox="1">
            <a:spLocks/>
          </p:cNvSpPr>
          <p:nvPr/>
        </p:nvSpPr>
        <p:spPr>
          <a:xfrm>
            <a:off x="250050" y="195903"/>
            <a:ext cx="957805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 b="0" i="0" u="none" strike="noStrike" cap="none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altLang="ko-KR" sz="2000" b="1" dirty="0"/>
              <a:t>[</a:t>
            </a:r>
            <a:r>
              <a:rPr lang="ko-KR" altLang="en-US" sz="2000" b="1" dirty="0"/>
              <a:t>부록</a:t>
            </a:r>
            <a:r>
              <a:rPr lang="en-US" altLang="ko-KR" sz="2000" b="1" dirty="0"/>
              <a:t>]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CC1F31-3AF5-E433-7C9A-64DDBD0CE35C}"/>
              </a:ext>
            </a:extLst>
          </p:cNvPr>
          <p:cNvSpPr txBox="1"/>
          <p:nvPr/>
        </p:nvSpPr>
        <p:spPr>
          <a:xfrm>
            <a:off x="2008163" y="4607673"/>
            <a:ext cx="5127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</a:t>
            </a:r>
            <a:r>
              <a:rPr lang="en-US" altLang="ko-KR" b="1" dirty="0">
                <a:solidFill>
                  <a:schemeClr val="bg2">
                    <a:lumMod val="9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</a:rPr>
              <a:t>개의 주제</a:t>
            </a:r>
            <a:r>
              <a:rPr lang="ko-KR" altLang="en-US" dirty="0"/>
              <a:t>를 </a:t>
            </a:r>
            <a:r>
              <a:rPr lang="en-US" altLang="ko-KR" b="1" dirty="0">
                <a:solidFill>
                  <a:schemeClr val="bg2">
                    <a:lumMod val="90000"/>
                  </a:schemeClr>
                </a:solidFill>
              </a:rPr>
              <a:t>6</a:t>
            </a:r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</a:rPr>
              <a:t>가지 기준</a:t>
            </a:r>
            <a:r>
              <a:rPr lang="ko-KR" altLang="en-US" dirty="0"/>
              <a:t>을 통해 </a:t>
            </a:r>
            <a:r>
              <a:rPr lang="en-US" altLang="ko-KR" b="1" dirty="0">
                <a:solidFill>
                  <a:schemeClr val="bg2">
                    <a:lumMod val="90000"/>
                  </a:schemeClr>
                </a:solidFill>
              </a:rPr>
              <a:t>10</a:t>
            </a:r>
            <a:r>
              <a:rPr lang="ko-KR" altLang="en-US" b="1" dirty="0">
                <a:solidFill>
                  <a:schemeClr val="bg2">
                    <a:lumMod val="90000"/>
                  </a:schemeClr>
                </a:solidFill>
              </a:rPr>
              <a:t>점 만점</a:t>
            </a:r>
            <a:r>
              <a:rPr lang="ko-KR" altLang="en-US" dirty="0"/>
              <a:t>으로 점수화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051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77"/>
          <p:cNvPicPr preferRelativeResize="0"/>
          <p:nvPr/>
        </p:nvPicPr>
        <p:blipFill rotWithShape="1">
          <a:blip r:embed="rId3">
            <a:alphaModFix/>
          </a:blip>
          <a:srcRect l="3817" t="13431" r="2846" b="2464"/>
          <a:stretch/>
        </p:blipFill>
        <p:spPr>
          <a:xfrm>
            <a:off x="767325" y="866325"/>
            <a:ext cx="3896100" cy="3511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3" name="Google Shape;1133;p77"/>
          <p:cNvSpPr txBox="1">
            <a:spLocks noGrp="1"/>
          </p:cNvSpPr>
          <p:nvPr>
            <p:ph type="ctrTitle"/>
          </p:nvPr>
        </p:nvSpPr>
        <p:spPr>
          <a:xfrm flipH="1">
            <a:off x="4962975" y="1826175"/>
            <a:ext cx="34137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10X10 Bold" panose="020D0604000000000000" pitchFamily="50" charset="-127"/>
                <a:ea typeface="10X10 Bold" panose="020D0604000000000000" pitchFamily="50" charset="-127"/>
              </a:rPr>
              <a:t>Thanks!</a:t>
            </a:r>
            <a:endParaRPr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3D839D-27F2-3E76-209B-0192AFF17AB8}"/>
              </a:ext>
            </a:extLst>
          </p:cNvPr>
          <p:cNvSpPr/>
          <p:nvPr/>
        </p:nvSpPr>
        <p:spPr>
          <a:xfrm>
            <a:off x="5014050" y="3791243"/>
            <a:ext cx="3714953" cy="998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8"/>
          <p:cNvPicPr preferRelativeResize="0"/>
          <p:nvPr/>
        </p:nvPicPr>
        <p:blipFill rotWithShape="1">
          <a:blip r:embed="rId3">
            <a:alphaModFix/>
          </a:blip>
          <a:srcRect l="-21934" t="2276" r="-27991"/>
          <a:stretch/>
        </p:blipFill>
        <p:spPr>
          <a:xfrm>
            <a:off x="2792050" y="919325"/>
            <a:ext cx="4989900" cy="32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8"/>
          <p:cNvSpPr txBox="1">
            <a:spLocks noGrp="1"/>
          </p:cNvSpPr>
          <p:nvPr>
            <p:ph type="title"/>
          </p:nvPr>
        </p:nvSpPr>
        <p:spPr>
          <a:xfrm>
            <a:off x="3453003" y="3905900"/>
            <a:ext cx="3155061" cy="694200"/>
          </a:xfrm>
          <a:prstGeom prst="rect">
            <a:avLst/>
          </a:prstGeom>
        </p:spPr>
        <p:txBody>
          <a:bodyPr spcFirstLastPara="1" wrap="square" lIns="11430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주제 선정</a:t>
            </a:r>
            <a:endParaRPr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23" name="Google Shape;523;p48"/>
          <p:cNvSpPr txBox="1">
            <a:spLocks noGrp="1"/>
          </p:cNvSpPr>
          <p:nvPr>
            <p:ph type="title" idx="2"/>
          </p:nvPr>
        </p:nvSpPr>
        <p:spPr>
          <a:xfrm>
            <a:off x="716250" y="543200"/>
            <a:ext cx="2959500" cy="15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AI </a:t>
            </a:r>
            <a:r>
              <a:rPr lang="ko-KR" altLang="en-US" sz="3200" b="1" dirty="0"/>
              <a:t>트레이닝 코칭 시스템</a:t>
            </a:r>
            <a:endParaRPr dirty="0"/>
          </a:p>
        </p:txBody>
      </p:sp>
      <p:sp>
        <p:nvSpPr>
          <p:cNvPr id="491" name="Google Shape;491;p45"/>
          <p:cNvSpPr txBox="1">
            <a:spLocks noGrp="1"/>
          </p:cNvSpPr>
          <p:nvPr>
            <p:ph type="subTitle" idx="1"/>
          </p:nvPr>
        </p:nvSpPr>
        <p:spPr>
          <a:xfrm>
            <a:off x="455661" y="1377977"/>
            <a:ext cx="8232678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10X10" panose="020D0604000000000000" pitchFamily="50" charset="-127"/>
                <a:ea typeface="10X10" panose="020D0604000000000000" pitchFamily="50" charset="-127"/>
              </a:rPr>
              <a:t>해결해야 할 문제 </a:t>
            </a:r>
            <a:endParaRPr lang="en-US" altLang="ko-KR" sz="2000" b="1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endParaRPr lang="en-US" altLang="ko-KR" sz="1600" b="1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트레이닝의 진행 시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올바른 자세</a:t>
            </a: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는 매우 중요한 문제</a:t>
            </a: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. 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자세에 따라 원했던 부위와는 다른 곳에 집중 될 수 있으며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심한 경우 사용자의 부상을 초래함</a:t>
            </a:r>
            <a:endParaRPr lang="ko-KR" altLang="en-US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3EA71B-56C6-ABEF-C5D1-201230BC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26" y="3172939"/>
            <a:ext cx="2511850" cy="18109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1B8AC3-632E-F7BA-FD66-56633D2DB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492" y="3572573"/>
            <a:ext cx="5755660" cy="101173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154074-5C0A-8916-9B6B-773EB050178B}"/>
              </a:ext>
            </a:extLst>
          </p:cNvPr>
          <p:cNvSpPr/>
          <p:nvPr/>
        </p:nvSpPr>
        <p:spPr>
          <a:xfrm>
            <a:off x="3063492" y="4084320"/>
            <a:ext cx="5755660" cy="515980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E099D5-518A-B4C2-B4AC-ADE49AE2E6E3}"/>
              </a:ext>
            </a:extLst>
          </p:cNvPr>
          <p:cNvSpPr txBox="1"/>
          <p:nvPr/>
        </p:nvSpPr>
        <p:spPr>
          <a:xfrm>
            <a:off x="6059426" y="4819051"/>
            <a:ext cx="30601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0" i="0" dirty="0">
                <a:solidFill>
                  <a:srgbClr val="222222"/>
                </a:solidFill>
                <a:effectLst/>
                <a:latin typeface="10X10" panose="020D0604000000000000" pitchFamily="50" charset="-127"/>
                <a:ea typeface="10X10" panose="020D0604000000000000" pitchFamily="50" charset="-127"/>
              </a:rPr>
              <a:t>출처 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10X10" panose="020D0604000000000000" pitchFamily="50" charset="-127"/>
                <a:ea typeface="10X10" panose="020D0604000000000000" pitchFamily="50" charset="-127"/>
              </a:rPr>
              <a:t>: </a:t>
            </a:r>
            <a:r>
              <a:rPr lang="ko-KR" altLang="en-US" sz="1200" b="0" i="0" dirty="0">
                <a:solidFill>
                  <a:srgbClr val="222222"/>
                </a:solidFill>
                <a:effectLst/>
                <a:latin typeface="10X10" panose="020D0604000000000000" pitchFamily="50" charset="-127"/>
                <a:ea typeface="10X10" panose="020D0604000000000000" pitchFamily="50" charset="-127"/>
              </a:rPr>
              <a:t>헬스경향</a:t>
            </a:r>
            <a:r>
              <a:rPr lang="en-US" altLang="ko-KR" sz="1200" b="0" i="0" dirty="0">
                <a:solidFill>
                  <a:srgbClr val="222222"/>
                </a:solidFill>
                <a:effectLst/>
                <a:latin typeface="10X10" panose="020D0604000000000000" pitchFamily="50" charset="-127"/>
                <a:ea typeface="10X10" panose="020D0604000000000000" pitchFamily="50" charset="-127"/>
              </a:rPr>
              <a:t>(http://www.k-health.com)</a:t>
            </a:r>
            <a:endParaRPr lang="ko-KR" altLang="en-US" sz="12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AI </a:t>
            </a:r>
            <a:r>
              <a:rPr lang="ko-KR" altLang="en-US" sz="3200" b="1" dirty="0"/>
              <a:t>트레이닝 코칭 시스템</a:t>
            </a:r>
            <a:endParaRPr dirty="0"/>
          </a:p>
        </p:txBody>
      </p:sp>
      <p:sp>
        <p:nvSpPr>
          <p:cNvPr id="491" name="Google Shape;491;p45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8122950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10X10" panose="020D0604000000000000" pitchFamily="50" charset="-127"/>
                <a:ea typeface="10X10" panose="020D0604000000000000" pitchFamily="50" charset="-127"/>
              </a:rPr>
              <a:t>주 사용자</a:t>
            </a:r>
            <a:endParaRPr lang="en-US" altLang="ko-KR" sz="2000" b="1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buFont typeface="Wingdings" panose="05000000000000000000" pitchFamily="2" charset="2"/>
              <a:buChar char="u"/>
            </a:pPr>
            <a:endParaRPr lang="ko-KR" altLang="en-US" sz="2000" b="1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운동에 큰 관심을 가지고 있는 사람들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운동에 관심이 있어 헬스를 시작했지만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어떻게 자세를 잡아야 하는지 모르는 사용자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유튜브 등 영상을 통해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스스로 홈 트레이닝을 해보려고 하는 사용자</a:t>
            </a:r>
            <a:endParaRPr lang="en-US" altLang="ko-KR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1026" name="Picture 2" descr="헬스장서 욕 하면서 운동하는 사람들… 과학적 이유 있다?">
            <a:extLst>
              <a:ext uri="{FF2B5EF4-FFF2-40B4-BE49-F238E27FC236}">
                <a16:creationId xmlns:a16="http://schemas.microsoft.com/office/drawing/2014/main" id="{0322A5E6-8B51-91D5-3B2A-C36941CAE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5259" l="3750" r="94688">
                        <a14:foregroundMark x1="12812" y1="30519" x2="6250" y2="40593"/>
                        <a14:foregroundMark x1="6250" y1="40593" x2="3750" y2="41481"/>
                        <a14:foregroundMark x1="41250" y1="13037" x2="53750" y2="9926"/>
                        <a14:foregroundMark x1="40313" y1="5926" x2="44219" y2="9185"/>
                        <a14:foregroundMark x1="87813" y1="13778" x2="94688" y2="9926"/>
                        <a14:foregroundMark x1="86719" y1="4000" x2="86719" y2="6370"/>
                        <a14:foregroundMark x1="13750" y1="76593" x2="35000" y2="71111"/>
                        <a14:foregroundMark x1="47500" y1="95259" x2="50000" y2="90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11193" y="3169376"/>
            <a:ext cx="1779282" cy="18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316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AI </a:t>
            </a:r>
            <a:r>
              <a:rPr lang="ko-KR" altLang="en-US" sz="3200" b="1" dirty="0"/>
              <a:t>트레이닝 코칭 시스템</a:t>
            </a:r>
            <a:endParaRPr dirty="0"/>
          </a:p>
        </p:txBody>
      </p:sp>
      <p:sp>
        <p:nvSpPr>
          <p:cNvPr id="491" name="Google Shape;491;p45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4940838" cy="32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10X10" panose="020D0604000000000000" pitchFamily="50" charset="-127"/>
                <a:ea typeface="10X10" panose="020D0604000000000000" pitchFamily="50" charset="-127"/>
              </a:rPr>
              <a:t>솔루션</a:t>
            </a:r>
            <a:endParaRPr lang="en-US" altLang="ko-KR" sz="2000" b="1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모바일 카메라를 통해 사용자의 행동을 인식하고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올바른 자세를 유지 하고 있는지 확인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사용자의 트레이닝 환경 및 범용성을 위해 </a:t>
            </a: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       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모바일 환경을 구축</a:t>
            </a: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50C7C2C5-A49E-CF9E-1139-A90FC6860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789" y="1514706"/>
            <a:ext cx="2655875" cy="2581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005C18-C4E6-4F58-51F2-F02817D0665A}"/>
              </a:ext>
            </a:extLst>
          </p:cNvPr>
          <p:cNvSpPr txBox="1"/>
          <p:nvPr/>
        </p:nvSpPr>
        <p:spPr>
          <a:xfrm flipH="1">
            <a:off x="6136144" y="4169664"/>
            <a:ext cx="2475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0" i="0" dirty="0">
                <a:solidFill>
                  <a:srgbClr val="1E1E1E"/>
                </a:solidFill>
                <a:effectLst/>
                <a:latin typeface="10X10" panose="020D0604000000000000" pitchFamily="50" charset="-127"/>
                <a:ea typeface="10X10" panose="020D0604000000000000" pitchFamily="50" charset="-127"/>
              </a:rPr>
              <a:t>출처</a:t>
            </a:r>
            <a:r>
              <a:rPr lang="en-US" altLang="ko-KR" sz="1100" b="0" i="0" dirty="0">
                <a:solidFill>
                  <a:srgbClr val="1E1E1E"/>
                </a:solidFill>
                <a:effectLst/>
                <a:latin typeface="10X10" panose="020D0604000000000000" pitchFamily="50" charset="-127"/>
                <a:ea typeface="10X10" panose="020D0604000000000000" pitchFamily="50" charset="-127"/>
              </a:rPr>
              <a:t>: </a:t>
            </a:r>
            <a:r>
              <a:rPr lang="ko-KR" altLang="en-US" sz="1100" b="0" i="0" dirty="0">
                <a:solidFill>
                  <a:srgbClr val="1E1E1E"/>
                </a:solidFill>
                <a:effectLst/>
                <a:latin typeface="10X10" panose="020D0604000000000000" pitchFamily="50" charset="-127"/>
                <a:ea typeface="10X10" panose="020D0604000000000000" pitchFamily="50" charset="-127"/>
              </a:rPr>
              <a:t>스마트인재개발원 </a:t>
            </a:r>
            <a:r>
              <a:rPr lang="ko-KR" altLang="en-US" sz="1100" b="0" i="0" dirty="0" err="1">
                <a:solidFill>
                  <a:srgbClr val="1E1E1E"/>
                </a:solidFill>
                <a:effectLst/>
                <a:latin typeface="10X10" panose="020D0604000000000000" pitchFamily="50" charset="-127"/>
                <a:ea typeface="10X10" panose="020D0604000000000000" pitchFamily="50" charset="-127"/>
              </a:rPr>
              <a:t>인쌤</a:t>
            </a:r>
            <a:r>
              <a:rPr lang="en-US" altLang="ko-KR" sz="1100" b="0" i="0" dirty="0">
                <a:solidFill>
                  <a:srgbClr val="1E1E1E"/>
                </a:solidFill>
                <a:effectLst/>
                <a:latin typeface="10X10" panose="020D0604000000000000" pitchFamily="50" charset="-127"/>
                <a:ea typeface="10X10" panose="020D0604000000000000" pitchFamily="50" charset="-127"/>
              </a:rPr>
              <a:t>TV </a:t>
            </a:r>
            <a:r>
              <a:rPr lang="ko-KR" altLang="en-US" sz="1100" b="0" i="0" dirty="0">
                <a:solidFill>
                  <a:srgbClr val="1E1E1E"/>
                </a:solidFill>
                <a:effectLst/>
                <a:latin typeface="10X10" panose="020D0604000000000000" pitchFamily="50" charset="-127"/>
                <a:ea typeface="10X10" panose="020D0604000000000000" pitchFamily="50" charset="-127"/>
              </a:rPr>
              <a:t>유튜브</a:t>
            </a:r>
            <a:endParaRPr lang="ko-KR" altLang="en-US" sz="11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18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AI </a:t>
            </a:r>
            <a:r>
              <a:rPr lang="ko-KR" altLang="en-US" sz="3200" b="1" dirty="0"/>
              <a:t>트레이닝 코칭 시스템</a:t>
            </a:r>
            <a:endParaRPr dirty="0"/>
          </a:p>
        </p:txBody>
      </p:sp>
      <p:sp>
        <p:nvSpPr>
          <p:cNvPr id="491" name="Google Shape;491;p45"/>
          <p:cNvSpPr txBox="1">
            <a:spLocks noGrp="1"/>
          </p:cNvSpPr>
          <p:nvPr>
            <p:ph type="subTitle" idx="1"/>
          </p:nvPr>
        </p:nvSpPr>
        <p:spPr>
          <a:xfrm>
            <a:off x="716250" y="1304824"/>
            <a:ext cx="7711500" cy="35963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case 01 : Native App </a:t>
            </a: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제작 </a:t>
            </a:r>
            <a:endParaRPr lang="en-US" altLang="ko-KR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장점 </a:t>
            </a: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: </a:t>
            </a: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모바일의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다양한 기능을 활용</a:t>
            </a: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할 수 있음 </a:t>
            </a:r>
            <a:endParaRPr lang="en-US" altLang="ko-KR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단점 </a:t>
            </a: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: </a:t>
            </a:r>
            <a:r>
              <a:rPr lang="ko-KR" altLang="en-US" sz="1600" u="sng" dirty="0">
                <a:latin typeface="10X10" panose="020D0604000000000000" pitchFamily="50" charset="-127"/>
                <a:ea typeface="10X10" panose="020D0604000000000000" pitchFamily="50" charset="-127"/>
              </a:rPr>
              <a:t>추가적인 언어 공부 필요</a:t>
            </a:r>
            <a:r>
              <a:rPr lang="en-US" altLang="ko-KR" sz="1600" u="sng" dirty="0">
                <a:latin typeface="10X10" panose="020D0604000000000000" pitchFamily="50" charset="-127"/>
                <a:ea typeface="10X10" panose="020D0604000000000000" pitchFamily="50" charset="-127"/>
              </a:rPr>
              <a:t>, </a:t>
            </a:r>
            <a:r>
              <a:rPr lang="ko-KR" altLang="en-US" sz="1600" u="sng" dirty="0">
                <a:latin typeface="10X10" panose="020D0604000000000000" pitchFamily="50" charset="-127"/>
                <a:ea typeface="10X10" panose="020D0604000000000000" pitchFamily="50" charset="-127"/>
              </a:rPr>
              <a:t>작업 시간 상승</a:t>
            </a:r>
            <a:endParaRPr lang="en-US" altLang="ko-KR" sz="1600" u="sng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case 02 : Hybrid App </a:t>
            </a: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제작 </a:t>
            </a:r>
            <a:endParaRPr lang="en-US" altLang="ko-KR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장점 </a:t>
            </a: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: </a:t>
            </a: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추가적인 언어 없이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웹 형태로 제작 </a:t>
            </a: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+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휴대폰 카메라 기능 활용</a:t>
            </a: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endParaRPr lang="en-US" altLang="ko-KR" sz="16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10X10" panose="020D0604000000000000" pitchFamily="50" charset="-127"/>
                <a:ea typeface="10X10" panose="020D0604000000000000" pitchFamily="50" charset="-127"/>
              </a:rPr>
              <a:t>단점 </a:t>
            </a:r>
            <a:r>
              <a:rPr lang="en-US" altLang="ko-KR" sz="1600" dirty="0">
                <a:latin typeface="10X10" panose="020D0604000000000000" pitchFamily="50" charset="-127"/>
                <a:ea typeface="10X10" panose="020D0604000000000000" pitchFamily="50" charset="-127"/>
              </a:rPr>
              <a:t>: </a:t>
            </a:r>
            <a:r>
              <a:rPr lang="ko-KR" altLang="en-US" sz="1600" u="sng" dirty="0">
                <a:latin typeface="10X10" panose="020D0604000000000000" pitchFamily="50" charset="-127"/>
                <a:ea typeface="10X10" panose="020D0604000000000000" pitchFamily="50" charset="-127"/>
              </a:rPr>
              <a:t>모바일의 상세 기능까지는 활용 불가능</a:t>
            </a:r>
            <a:endParaRPr lang="en-US" altLang="ko-KR" sz="1600" u="sng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074" name="Picture 2" descr="Native App or Hybrid App - Which Mobile Dev path to Choose">
            <a:extLst>
              <a:ext uri="{FF2B5EF4-FFF2-40B4-BE49-F238E27FC236}">
                <a16:creationId xmlns:a16="http://schemas.microsoft.com/office/drawing/2014/main" id="{CE903CC8-F679-B6BD-D5F8-A207F4296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6" b="84941" l="7725" r="30197">
                        <a14:foregroundMark x1="10955" y1="28706" x2="25562" y2="28706"/>
                        <a14:foregroundMark x1="8006" y1="66353" x2="7725" y2="72235"/>
                        <a14:foregroundMark x1="10955" y1="84000" x2="22472" y2="82824"/>
                        <a14:foregroundMark x1="22472" y1="82824" x2="25702" y2="83059"/>
                        <a14:foregroundMark x1="25281" y1="84941" x2="26404" y2="81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16" t="23214" r="66899" b="11160"/>
          <a:stretch/>
        </p:blipFill>
        <p:spPr bwMode="auto">
          <a:xfrm>
            <a:off x="5298623" y="1146200"/>
            <a:ext cx="1471425" cy="208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Native App or Hybrid App - Which Mobile Dev path to Choose">
            <a:extLst>
              <a:ext uri="{FF2B5EF4-FFF2-40B4-BE49-F238E27FC236}">
                <a16:creationId xmlns:a16="http://schemas.microsoft.com/office/drawing/2014/main" id="{4129C187-0A20-D01D-8EDF-6520C303B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8706" b="85647" l="70506" r="92978">
                        <a14:foregroundMark x1="73596" y1="64471" x2="70506" y2="68941"/>
                        <a14:foregroundMark x1="78371" y1="83765" x2="80056" y2="83765"/>
                        <a14:foregroundMark x1="92978" y1="66588" x2="92275" y2="68706"/>
                        <a14:foregroundMark x1="74860" y1="28941" x2="87921" y2="28941"/>
                        <a14:foregroundMark x1="73034" y1="77647" x2="73174" y2="79765"/>
                        <a14:foregroundMark x1="78230" y1="85176" x2="86657" y2="85647"/>
                        <a14:foregroundMark x1="72051" y1="69647" x2="73596" y2="694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696" t="23214" r="5416" b="11160"/>
          <a:stretch/>
        </p:blipFill>
        <p:spPr bwMode="auto">
          <a:xfrm>
            <a:off x="7115230" y="2833262"/>
            <a:ext cx="1471426" cy="2226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620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360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/>
              <a:t>AI </a:t>
            </a:r>
            <a:r>
              <a:rPr lang="ko-KR" altLang="en-US" sz="3200" b="1" dirty="0"/>
              <a:t>트레이닝 코칭 시스템</a:t>
            </a:r>
            <a:endParaRPr dirty="0"/>
          </a:p>
        </p:txBody>
      </p:sp>
      <p:sp>
        <p:nvSpPr>
          <p:cNvPr id="491" name="Google Shape;491;p45"/>
          <p:cNvSpPr txBox="1">
            <a:spLocks noGrp="1"/>
          </p:cNvSpPr>
          <p:nvPr>
            <p:ph type="subTitle" idx="1"/>
          </p:nvPr>
        </p:nvSpPr>
        <p:spPr>
          <a:xfrm>
            <a:off x="716250" y="1304825"/>
            <a:ext cx="7711500" cy="450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ko-KR" altLang="en-US" sz="2000" b="1" dirty="0">
                <a:latin typeface="10X10" panose="020D0604000000000000" pitchFamily="50" charset="-127"/>
                <a:ea typeface="10X10" panose="020D0604000000000000" pitchFamily="50" charset="-127"/>
              </a:rPr>
              <a:t>사용할 데이터</a:t>
            </a:r>
            <a:endParaRPr lang="en-US" altLang="ko-KR" sz="2000" b="1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40BF02-8D9F-8D05-6960-C28EEE90D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00"/>
          <a:stretch/>
        </p:blipFill>
        <p:spPr>
          <a:xfrm>
            <a:off x="716250" y="2064155"/>
            <a:ext cx="3218688" cy="10151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EEED93-D2E8-A2C2-3C7B-1582B3ACDE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751"/>
          <a:stretch/>
        </p:blipFill>
        <p:spPr>
          <a:xfrm>
            <a:off x="5209064" y="2064156"/>
            <a:ext cx="3035808" cy="1015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B75FC0-A8AB-902E-217A-A46F85334C80}"/>
              </a:ext>
            </a:extLst>
          </p:cNvPr>
          <p:cNvSpPr txBox="1"/>
          <p:nvPr/>
        </p:nvSpPr>
        <p:spPr>
          <a:xfrm>
            <a:off x="716250" y="3079344"/>
            <a:ext cx="3394338" cy="13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  <a:hlinkClick r:id="rId5"/>
              </a:rPr>
              <a:t>https://www.aihub.or.kr/aihubdata/data/view.do?currMenu=115&amp;topMenu=100&amp;aihubDataSe=realm&amp;dataSetSn=231</a:t>
            </a:r>
            <a:endParaRPr lang="en-US" altLang="ko-KR" sz="1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F173E4-8C2C-2E9A-4DDC-0DBF5BB79862}"/>
              </a:ext>
            </a:extLst>
          </p:cNvPr>
          <p:cNvSpPr txBox="1"/>
          <p:nvPr/>
        </p:nvSpPr>
        <p:spPr>
          <a:xfrm>
            <a:off x="5033414" y="3079344"/>
            <a:ext cx="3394336" cy="1320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  <a:hlinkClick r:id="rId6"/>
              </a:rPr>
              <a:t>https://www.aihub.or.kr/aihubdata/data/view.do?currMenu=115&amp;topMenu=100&amp;aihubDataSe=realm</a:t>
            </a:r>
            <a:r>
              <a:rPr lang="en-US" altLang="ko-KR" sz="1400" dirty="0">
                <a:latin typeface="10X10" panose="020D0604000000000000" pitchFamily="50" charset="-127"/>
                <a:ea typeface="10X10" panose="020D0604000000000000" pitchFamily="50" charset="-127"/>
                <a:hlinkClick r:id="rId7"/>
              </a:rPr>
              <a:t>&amp;dataSetSn=209</a:t>
            </a:r>
            <a:endParaRPr lang="en-US" altLang="ko-KR" sz="1400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D19ABF-D92B-24F3-75BB-28F84E44FE2A}"/>
              </a:ext>
            </a:extLst>
          </p:cNvPr>
          <p:cNvSpPr txBox="1"/>
          <p:nvPr/>
        </p:nvSpPr>
        <p:spPr>
          <a:xfrm>
            <a:off x="7839456" y="4730496"/>
            <a:ext cx="1304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0X10" panose="020D0604000000000000" pitchFamily="50" charset="-127"/>
                <a:ea typeface="10X10" panose="020D0604000000000000" pitchFamily="50" charset="-127"/>
              </a:rPr>
              <a:t>출처</a:t>
            </a:r>
            <a:r>
              <a:rPr lang="en-US" altLang="ko-KR" dirty="0">
                <a:latin typeface="10X10" panose="020D0604000000000000" pitchFamily="50" charset="-127"/>
                <a:ea typeface="10X10" panose="020D0604000000000000" pitchFamily="50" charset="-127"/>
              </a:rPr>
              <a:t>: AI-Hub</a:t>
            </a:r>
            <a:endParaRPr lang="ko-KR" altLang="en-US"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87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46"/>
          <p:cNvPicPr preferRelativeResize="0"/>
          <p:nvPr/>
        </p:nvPicPr>
        <p:blipFill rotWithShape="1">
          <a:blip r:embed="rId3">
            <a:alphaModFix/>
          </a:blip>
          <a:srcRect l="8039" t="10491" r="4769" b="4762"/>
          <a:stretch/>
        </p:blipFill>
        <p:spPr>
          <a:xfrm>
            <a:off x="7013314" y="3574183"/>
            <a:ext cx="2264798" cy="1911952"/>
          </a:xfrm>
          <a:prstGeom prst="ellipse">
            <a:avLst/>
          </a:prstGeom>
          <a:noFill/>
          <a:ln>
            <a:noFill/>
          </a:ln>
        </p:spPr>
      </p:pic>
      <p:sp>
        <p:nvSpPr>
          <p:cNvPr id="497" name="Google Shape;497;p46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3000"/>
            </a:pPr>
            <a:r>
              <a:rPr lang="ko-KR" altLang="en-US" sz="3200" b="1" dirty="0"/>
              <a:t>주제 선정 기준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675B070-7231-E871-9A63-A2AFEC25D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093798"/>
              </p:ext>
            </p:extLst>
          </p:nvPr>
        </p:nvGraphicFramePr>
        <p:xfrm>
          <a:off x="577909" y="1168049"/>
          <a:ext cx="7264400" cy="2379564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574800">
                  <a:extLst>
                    <a:ext uri="{9D8B030D-6E8A-4147-A177-3AD203B41FA5}">
                      <a16:colId xmlns:a16="http://schemas.microsoft.com/office/drawing/2014/main" val="2137508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15375511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3238278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116565836"/>
                    </a:ext>
                  </a:extLst>
                </a:gridCol>
                <a:gridCol w="918346">
                  <a:extLst>
                    <a:ext uri="{9D8B030D-6E8A-4147-A177-3AD203B41FA5}">
                      <a16:colId xmlns:a16="http://schemas.microsoft.com/office/drawing/2014/main" val="2349281395"/>
                    </a:ext>
                  </a:extLst>
                </a:gridCol>
                <a:gridCol w="583810">
                  <a:extLst>
                    <a:ext uri="{9D8B030D-6E8A-4147-A177-3AD203B41FA5}">
                      <a16:colId xmlns:a16="http://schemas.microsoft.com/office/drawing/2014/main" val="3555776319"/>
                    </a:ext>
                  </a:extLst>
                </a:gridCol>
                <a:gridCol w="717452">
                  <a:extLst>
                    <a:ext uri="{9D8B030D-6E8A-4147-A177-3AD203B41FA5}">
                      <a16:colId xmlns:a16="http://schemas.microsoft.com/office/drawing/2014/main" val="2774565337"/>
                    </a:ext>
                  </a:extLst>
                </a:gridCol>
                <a:gridCol w="717452">
                  <a:extLst>
                    <a:ext uri="{9D8B030D-6E8A-4147-A177-3AD203B41FA5}">
                      <a16:colId xmlns:a16="http://schemas.microsoft.com/office/drawing/2014/main" val="3355624818"/>
                    </a:ext>
                  </a:extLst>
                </a:gridCol>
                <a:gridCol w="491940">
                  <a:extLst>
                    <a:ext uri="{9D8B030D-6E8A-4147-A177-3AD203B41FA5}">
                      <a16:colId xmlns:a16="http://schemas.microsoft.com/office/drawing/2014/main" val="123036979"/>
                    </a:ext>
                  </a:extLst>
                </a:gridCol>
              </a:tblGrid>
              <a:tr h="2643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데이터 수집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배경 설명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 err="1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기술스택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프로젝트 규모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기대효과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목표고객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합계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순위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226066"/>
                  </a:ext>
                </a:extLst>
              </a:tr>
              <a:tr h="2643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헬스자세코치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60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378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30538502"/>
                  </a:ext>
                </a:extLst>
              </a:tr>
              <a:tr h="2643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감정일기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368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61548881"/>
                  </a:ext>
                </a:extLst>
              </a:tr>
              <a:tr h="2643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음식 영양소 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4122110"/>
                  </a:ext>
                </a:extLst>
              </a:tr>
              <a:tr h="2643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분리수거 분류기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46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338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29324666"/>
                  </a:ext>
                </a:extLst>
              </a:tr>
              <a:tr h="2643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감정에 따른 노래추천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53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325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89731233"/>
                  </a:ext>
                </a:extLst>
              </a:tr>
              <a:tr h="2643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반려견 피부질환 확인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60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323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55782094"/>
                  </a:ext>
                </a:extLst>
              </a:tr>
              <a:tr h="2643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영유아 근육발달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54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322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74290648"/>
                  </a:ext>
                </a:extLst>
              </a:tr>
              <a:tr h="264396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ko-KR" altLang="en-US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반려동물 감정분석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37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35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48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279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u="none" strike="noStrike" dirty="0">
                          <a:effectLst/>
                          <a:latin typeface="10X10" panose="020D0604000000000000" pitchFamily="50" charset="-127"/>
                          <a:ea typeface="10X10" panose="020D0604000000000000" pitchFamily="50" charset="-127"/>
                        </a:rPr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10X10" panose="020D0604000000000000" pitchFamily="50" charset="-127"/>
                        <a:ea typeface="10X10" panose="020D0604000000000000" pitchFamily="50" charset="-127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4563611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BAD9B1-95C6-5721-27CD-535371700626}"/>
              </a:ext>
            </a:extLst>
          </p:cNvPr>
          <p:cNvSpPr txBox="1"/>
          <p:nvPr/>
        </p:nvSpPr>
        <p:spPr>
          <a:xfrm>
            <a:off x="841365" y="3600953"/>
            <a:ext cx="7461269" cy="698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합계 계산법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데이터 수집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X 2) </a:t>
            </a:r>
            <a:r>
              <a:rPr lang="en-US" altLang="ko-KR" dirty="0"/>
              <a:t>+ sum(</a:t>
            </a:r>
            <a:r>
              <a:rPr lang="ko-KR" altLang="en-US" dirty="0"/>
              <a:t>배경설명</a:t>
            </a:r>
            <a:r>
              <a:rPr lang="en-US" altLang="ko-KR" dirty="0"/>
              <a:t>, </a:t>
            </a:r>
            <a:r>
              <a:rPr lang="ko-KR" altLang="en-US" dirty="0" err="1"/>
              <a:t>기술스택</a:t>
            </a:r>
            <a:r>
              <a:rPr lang="en-US" altLang="ko-KR" dirty="0"/>
              <a:t>, </a:t>
            </a:r>
            <a:r>
              <a:rPr lang="ko-KR" altLang="en-US" dirty="0"/>
              <a:t>프로젝트 규모</a:t>
            </a:r>
            <a:r>
              <a:rPr lang="en-US" altLang="ko-KR" dirty="0"/>
              <a:t>, </a:t>
            </a:r>
            <a:r>
              <a:rPr lang="ko-KR" altLang="en-US" dirty="0"/>
              <a:t>기대효과</a:t>
            </a:r>
            <a:r>
              <a:rPr lang="en-US" altLang="ko-KR" dirty="0"/>
              <a:t>, </a:t>
            </a:r>
            <a:r>
              <a:rPr lang="ko-KR" altLang="en-US" dirty="0"/>
              <a:t>목표고객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3F5703-5D81-923A-00F7-02438261CFB3}"/>
              </a:ext>
            </a:extLst>
          </p:cNvPr>
          <p:cNvSpPr/>
          <p:nvPr/>
        </p:nvSpPr>
        <p:spPr>
          <a:xfrm>
            <a:off x="473261" y="1456006"/>
            <a:ext cx="7473696" cy="26922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6"/>
          <p:cNvPicPr preferRelativeResize="0"/>
          <p:nvPr/>
        </p:nvPicPr>
        <p:blipFill rotWithShape="1">
          <a:blip r:embed="rId3">
            <a:alphaModFix/>
          </a:blip>
          <a:srcRect l="10276" t="13417" r="13258" b="16774"/>
          <a:stretch/>
        </p:blipFill>
        <p:spPr>
          <a:xfrm>
            <a:off x="1136475" y="1341575"/>
            <a:ext cx="3269400" cy="29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6"/>
          <p:cNvSpPr txBox="1">
            <a:spLocks noGrp="1"/>
          </p:cNvSpPr>
          <p:nvPr>
            <p:ph type="title"/>
          </p:nvPr>
        </p:nvSpPr>
        <p:spPr>
          <a:xfrm>
            <a:off x="5158350" y="2031552"/>
            <a:ext cx="326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rPr>
              <a:t>부록</a:t>
            </a:r>
            <a:endParaRPr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84" name="Google Shape;684;p56"/>
          <p:cNvSpPr txBox="1">
            <a:spLocks noGrp="1"/>
          </p:cNvSpPr>
          <p:nvPr>
            <p:ph type="title" idx="2"/>
          </p:nvPr>
        </p:nvSpPr>
        <p:spPr>
          <a:xfrm>
            <a:off x="5158350" y="543200"/>
            <a:ext cx="3269400" cy="15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510</Words>
  <Application>Microsoft Office PowerPoint</Application>
  <PresentationFormat>화면 슬라이드 쇼(16:9)</PresentationFormat>
  <Paragraphs>153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10X10 Bold</vt:lpstr>
      <vt:lpstr>Lato</vt:lpstr>
      <vt:lpstr>10X10</vt:lpstr>
      <vt:lpstr>Montserrat Medium</vt:lpstr>
      <vt:lpstr>Wingdings</vt:lpstr>
      <vt:lpstr>Arial</vt:lpstr>
      <vt:lpstr>Palanquin SemiBold</vt:lpstr>
      <vt:lpstr>Playfair Display</vt:lpstr>
      <vt:lpstr>Investment Fund Company Profile by Slidesgo</vt:lpstr>
      <vt:lpstr>AI 트레이닝 코칭 시스템</vt:lpstr>
      <vt:lpstr>주제 선정</vt:lpstr>
      <vt:lpstr>AI 트레이닝 코칭 시스템</vt:lpstr>
      <vt:lpstr>AI 트레이닝 코칭 시스템</vt:lpstr>
      <vt:lpstr>AI 트레이닝 코칭 시스템</vt:lpstr>
      <vt:lpstr>AI 트레이닝 코칭 시스템</vt:lpstr>
      <vt:lpstr>AI 트레이닝 코칭 시스템</vt:lpstr>
      <vt:lpstr>주제 선정 기준</vt:lpstr>
      <vt:lpstr>부록</vt:lpstr>
      <vt:lpstr>보류된 주제들</vt:lpstr>
      <vt:lpstr>PowerPoint 프레젠테이션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트레이닝 코칭 시스템</dc:title>
  <cp:lastModifiedBy>jeon yujin</cp:lastModifiedBy>
  <cp:revision>7</cp:revision>
  <dcterms:modified xsi:type="dcterms:W3CDTF">2022-10-31T23:03:14Z</dcterms:modified>
</cp:coreProperties>
</file>